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5"/>
  </p:notesMasterIdLst>
  <p:handoutMasterIdLst>
    <p:handoutMasterId r:id="rId26"/>
  </p:handoutMasterIdLst>
  <p:sldIdLst>
    <p:sldId id="257" r:id="rId2"/>
    <p:sldId id="260" r:id="rId3"/>
    <p:sldId id="295" r:id="rId4"/>
    <p:sldId id="261" r:id="rId5"/>
    <p:sldId id="263" r:id="rId6"/>
    <p:sldId id="264" r:id="rId7"/>
    <p:sldId id="265" r:id="rId8"/>
    <p:sldId id="267" r:id="rId9"/>
    <p:sldId id="286" r:id="rId10"/>
    <p:sldId id="268" r:id="rId11"/>
    <p:sldId id="288" r:id="rId12"/>
    <p:sldId id="291" r:id="rId13"/>
    <p:sldId id="292" r:id="rId14"/>
    <p:sldId id="293" r:id="rId15"/>
    <p:sldId id="294" r:id="rId16"/>
    <p:sldId id="281" r:id="rId17"/>
    <p:sldId id="297" r:id="rId18"/>
    <p:sldId id="276" r:id="rId19"/>
    <p:sldId id="278" r:id="rId20"/>
    <p:sldId id="284" r:id="rId21"/>
    <p:sldId id="285" r:id="rId22"/>
    <p:sldId id="279" r:id="rId23"/>
    <p:sldId id="280" r:id="rId24"/>
  </p:sldIdLst>
  <p:sldSz cx="9144000" cy="6858000" type="screen4x3"/>
  <p:notesSz cx="9947275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996633"/>
    <a:srgbClr val="CC0099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434" autoAdjust="0"/>
  </p:normalViewPr>
  <p:slideViewPr>
    <p:cSldViewPr>
      <p:cViewPr varScale="1">
        <p:scale>
          <a:sx n="65" d="100"/>
          <a:sy n="65" d="100"/>
        </p:scale>
        <p:origin x="147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486" cy="34366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34487" y="0"/>
            <a:ext cx="4310486" cy="34366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5EB295-92CD-4DDD-8451-2E01574850F8}" type="datetimeFigureOut">
              <a:rPr lang="en-GB" smtClean="0"/>
              <a:t>08/07/2019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4334"/>
            <a:ext cx="4310486" cy="3436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34487" y="6514334"/>
            <a:ext cx="4310486" cy="3436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8E5D5D-8E4E-4F49-9F09-4736F54957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30126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486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34487" y="0"/>
            <a:ext cx="4310486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9A9242-C3FA-4DBA-A974-E3C7EB66B726}" type="datetimeFigureOut">
              <a:rPr lang="en-GB" smtClean="0"/>
              <a:t>08/07/2019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430588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4728" y="3300412"/>
            <a:ext cx="795782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4310486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34487" y="6513910"/>
            <a:ext cx="4310486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856C6D-423F-4236-871D-D1D37B47DC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8539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Self esteem is </a:t>
            </a:r>
            <a:r>
              <a:rPr lang="en-GB" sz="1200" dirty="0" smtClean="0"/>
              <a:t>confidence in one's own worth or abilities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56C6D-423F-4236-871D-D1D37B47DC2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15087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56C6D-423F-4236-871D-D1D37B47DC2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71495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 smtClean="0"/>
              <a:t>Pessimism</a:t>
            </a:r>
          </a:p>
          <a:p>
            <a:r>
              <a:rPr lang="en-GB" dirty="0" smtClean="0"/>
              <a:t>Feelings </a:t>
            </a:r>
            <a:r>
              <a:rPr lang="en-GB" dirty="0" smtClean="0">
                <a:effectLst/>
              </a:rPr>
              <a:t>of pessimism are a good indication that self-esteem may be suffering. When you don’t feel good about yourself, you have a difficult time feeling good about anything. </a:t>
            </a:r>
            <a:endParaRPr lang="en-GB" dirty="0" smtClean="0"/>
          </a:p>
          <a:p>
            <a:endParaRPr lang="en-GB" b="1" dirty="0" smtClean="0">
              <a:effectLst/>
            </a:endParaRPr>
          </a:p>
          <a:p>
            <a:r>
              <a:rPr lang="en-GB" b="1" dirty="0" smtClean="0">
                <a:effectLst/>
              </a:rPr>
              <a:t>Blame </a:t>
            </a:r>
            <a:endParaRPr lang="en-GB" b="1" dirty="0" smtClean="0"/>
          </a:p>
          <a:p>
            <a:r>
              <a:rPr lang="en-GB" dirty="0" smtClean="0">
                <a:effectLst/>
              </a:rPr>
              <a:t>When we’re feeling bad about ourselves, we want to find someone else to blame. We believe that if we’re simply a victim of circumstance, not our own decisions, then there isn’t really anything wrong with us. The problem with this </a:t>
            </a:r>
            <a:r>
              <a:rPr lang="en-GB" dirty="0" err="1" smtClean="0">
                <a:effectLst/>
              </a:rPr>
              <a:t>behavior</a:t>
            </a:r>
            <a:r>
              <a:rPr lang="en-GB" dirty="0" smtClean="0">
                <a:effectLst/>
              </a:rPr>
              <a:t> is that it’s a lie and our subconscious knows it. Eventually, it leads to shame</a:t>
            </a:r>
            <a:endParaRPr lang="en-GB" dirty="0" smtClean="0"/>
          </a:p>
          <a:p>
            <a:endParaRPr lang="en-GB" b="1" dirty="0" smtClean="0">
              <a:effectLst/>
            </a:endParaRPr>
          </a:p>
          <a:p>
            <a:r>
              <a:rPr lang="en-GB" b="1" dirty="0" smtClean="0">
                <a:effectLst/>
              </a:rPr>
              <a:t>Lack of Boundaries </a:t>
            </a:r>
            <a:endParaRPr lang="en-GB" b="1" dirty="0" smtClean="0"/>
          </a:p>
          <a:p>
            <a:r>
              <a:rPr lang="en-GB" dirty="0" smtClean="0">
                <a:effectLst/>
              </a:rPr>
              <a:t>When a person is dealing with low self-esteem, she may allow others to use them in order to get attention of any kind. She may have difficulty saying no to anyone. </a:t>
            </a:r>
            <a:endParaRPr lang="en-GB" dirty="0" smtClean="0"/>
          </a:p>
          <a:p>
            <a:r>
              <a:rPr lang="en-GB" dirty="0" smtClean="0">
                <a:effectLst/>
              </a:rPr>
              <a:t>This lack of boundaries brings the wrong people around, and cuts down one’s self-esteem even further</a:t>
            </a:r>
            <a:endParaRPr lang="en-GB" dirty="0" smtClean="0"/>
          </a:p>
          <a:p>
            <a:endParaRPr lang="en-GB" b="1" dirty="0" smtClean="0">
              <a:effectLst/>
            </a:endParaRPr>
          </a:p>
          <a:p>
            <a:r>
              <a:rPr lang="en-GB" b="1" dirty="0" smtClean="0">
                <a:effectLst/>
              </a:rPr>
              <a:t>Putting Others Down </a:t>
            </a:r>
            <a:endParaRPr lang="en-GB" b="1" dirty="0" smtClean="0"/>
          </a:p>
          <a:p>
            <a:r>
              <a:rPr lang="en-GB" dirty="0" smtClean="0">
                <a:effectLst/>
              </a:rPr>
              <a:t>They say misery loves company and often an individual with low self-esteem will try to bring others down to their level. This is often done through putting people down verbally</a:t>
            </a:r>
            <a:endParaRPr lang="en-GB" dirty="0" smtClean="0"/>
          </a:p>
          <a:p>
            <a:endParaRPr lang="en-GB" b="1" dirty="0" smtClean="0">
              <a:effectLst/>
            </a:endParaRPr>
          </a:p>
          <a:p>
            <a:endParaRPr lang="en-GB" b="1" dirty="0" smtClean="0">
              <a:effectLst/>
            </a:endParaRPr>
          </a:p>
          <a:p>
            <a:r>
              <a:rPr lang="en-GB" b="1" dirty="0" smtClean="0">
                <a:effectLst/>
              </a:rPr>
              <a:t>Exaggeration</a:t>
            </a:r>
            <a:endParaRPr lang="en-GB" b="1" dirty="0" smtClean="0"/>
          </a:p>
          <a:p>
            <a:r>
              <a:rPr lang="en-GB" dirty="0" smtClean="0">
                <a:effectLst/>
              </a:rPr>
              <a:t>When our self-esteem is not intact, we have a tendency to exaggerate our lives to others. We may use over-exaggeration to make things appear more troublesome than they really are in order to get sympathy, or to oversell ourselves to superficially inflate our own confidence. </a:t>
            </a:r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56C6D-423F-4236-871D-D1D37B47DC2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3931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/>
              <a:t>A whopping </a:t>
            </a:r>
            <a:r>
              <a:rPr lang="en-GB" sz="1200" b="1" dirty="0" smtClean="0"/>
              <a:t>75%</a:t>
            </a:r>
            <a:r>
              <a:rPr lang="en-GB" sz="1200" dirty="0" smtClean="0"/>
              <a:t> of girls with low self-esteem “reported engaging in negative and potentially harmful activities, such as disordered eating, cutting, bullying, smoking or drinking, when feeling badly about themselves”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56C6D-423F-4236-871D-D1D37B47DC2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79531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/>
              <a:t>Does not condemn him/herself when mistakes are made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56C6D-423F-4236-871D-D1D37B47DC29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10643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282575">
              <a:lnSpc>
                <a:spcPct val="120000"/>
              </a:lnSpc>
              <a:buFontTx/>
              <a:buChar char="-"/>
            </a:pPr>
            <a:r>
              <a:rPr lang="en-US" alt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Recognizes and accepts a variety of feelings, positive or negatives, and shares them with others if you think it is healthy for the relationship</a:t>
            </a:r>
          </a:p>
          <a:p>
            <a:pPr marL="457200" indent="-282575">
              <a:lnSpc>
                <a:spcPct val="120000"/>
              </a:lnSpc>
              <a:buFontTx/>
              <a:buChar char="-"/>
            </a:pPr>
            <a:r>
              <a:rPr lang="en-US" alt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Enjoys different activities like work, play, walk, relax, and believes balance is important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56C6D-423F-4236-871D-D1D37B47DC2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8207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Answer yes or no to the following questions</a:t>
            </a:r>
          </a:p>
          <a:p>
            <a:r>
              <a:rPr lang="en-GB" dirty="0" smtClean="0"/>
              <a:t>There are 2 sections with 10 questions </a:t>
            </a:r>
          </a:p>
          <a:p>
            <a:r>
              <a:rPr lang="en-GB" dirty="0" smtClean="0"/>
              <a:t>Keep your answers private to yourself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56C6D-423F-4236-871D-D1D37B47DC29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35329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Answer yes or no to the following questions</a:t>
            </a:r>
          </a:p>
          <a:p>
            <a:r>
              <a:rPr lang="en-GB" dirty="0" smtClean="0"/>
              <a:t>There are 2 sections with 10 questions </a:t>
            </a:r>
          </a:p>
          <a:p>
            <a:r>
              <a:rPr lang="en-GB" dirty="0" smtClean="0"/>
              <a:t>Keep your answers private to yourself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56C6D-423F-4236-871D-D1D37B47DC29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7960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0D32925-7921-4BE5-B8D9-FDE96E083CFF}" type="datetimeFigureOut">
              <a:rPr lang="en-GB" smtClean="0"/>
              <a:pPr/>
              <a:t>08/07/2019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6835DC4-EC76-4000-8EB6-B6D493ABA228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225178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32925-7921-4BE5-B8D9-FDE96E083CFF}" type="datetimeFigureOut">
              <a:rPr lang="en-GB" smtClean="0"/>
              <a:pPr/>
              <a:t>08/07/2019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35DC4-EC76-4000-8EB6-B6D493ABA2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5406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0D32925-7921-4BE5-B8D9-FDE96E083CFF}" type="datetimeFigureOut">
              <a:rPr lang="en-GB" smtClean="0"/>
              <a:pPr/>
              <a:t>08/07/2019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6835DC4-EC76-4000-8EB6-B6D493ABA22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2947796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32925-7921-4BE5-B8D9-FDE96E083CFF}" type="datetimeFigureOut">
              <a:rPr lang="en-GB" smtClean="0"/>
              <a:pPr/>
              <a:t>08/07/2019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35DC4-EC76-4000-8EB6-B6D493ABA2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3559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32925-7921-4BE5-B8D9-FDE96E083CFF}" type="datetimeFigureOut">
              <a:rPr lang="en-GB" smtClean="0"/>
              <a:pPr/>
              <a:t>08/07/2019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35DC4-EC76-4000-8EB6-B6D493ABA2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678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32925-7921-4BE5-B8D9-FDE96E083CFF}" type="datetimeFigureOut">
              <a:rPr lang="en-GB" smtClean="0"/>
              <a:pPr/>
              <a:t>08/07/2019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35DC4-EC76-4000-8EB6-B6D493ABA2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4073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32925-7921-4BE5-B8D9-FDE96E083CFF}" type="datetimeFigureOut">
              <a:rPr lang="en-GB" smtClean="0"/>
              <a:pPr/>
              <a:t>08/07/2019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35DC4-EC76-4000-8EB6-B6D493ABA2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501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0D32925-7921-4BE5-B8D9-FDE96E083CFF}" type="datetimeFigureOut">
              <a:rPr lang="en-GB" smtClean="0"/>
              <a:pPr/>
              <a:t>08/07/2019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6835DC4-EC76-4000-8EB6-B6D493ABA22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57366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0D32925-7921-4BE5-B8D9-FDE96E083CFF}" type="datetimeFigureOut">
              <a:rPr lang="en-GB" smtClean="0"/>
              <a:pPr/>
              <a:t>08/07/2019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6835DC4-EC76-4000-8EB6-B6D493ABA22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19101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32925-7921-4BE5-B8D9-FDE96E083CFF}" type="datetimeFigureOut">
              <a:rPr lang="en-GB" smtClean="0"/>
              <a:pPr/>
              <a:t>08/07/2019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35DC4-EC76-4000-8EB6-B6D493ABA2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2810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32925-7921-4BE5-B8D9-FDE96E083CFF}" type="datetimeFigureOut">
              <a:rPr lang="en-GB" smtClean="0"/>
              <a:pPr/>
              <a:t>08/07/2019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35DC4-EC76-4000-8EB6-B6D493ABA2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5889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C0D32925-7921-4BE5-B8D9-FDE96E083CFF}" type="datetimeFigureOut">
              <a:rPr lang="en-GB" smtClean="0"/>
              <a:pPr/>
              <a:t>08/07/2019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06835DC4-EC76-4000-8EB6-B6D493ABA22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26754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4" orient="horz" pos="1368">
          <p15:clr>
            <a:srgbClr val="F26B43"/>
          </p15:clr>
        </p15:guide>
        <p15:guide id="5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5184">
          <p15:clr>
            <a:srgbClr val="F26B43"/>
          </p15:clr>
        </p15:guide>
        <p15:guide id="10" pos="702">
          <p15:clr>
            <a:srgbClr val="F26B43"/>
          </p15:clr>
        </p15:guide>
        <p15:guide id="11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endParaRPr lang="en-GB" sz="3600" b="1" dirty="0">
              <a:solidFill>
                <a:srgbClr val="FFC000"/>
              </a:solidFill>
            </a:endParaRPr>
          </a:p>
          <a:p>
            <a:pPr algn="r"/>
            <a:endParaRPr lang="en-GB" b="1" i="1" dirty="0">
              <a:solidFill>
                <a:srgbClr val="00B050"/>
              </a:solidFill>
            </a:endParaRPr>
          </a:p>
          <a:p>
            <a:endParaRPr lang="en-GB" b="1" dirty="0">
              <a:solidFill>
                <a:srgbClr val="00B05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403" y="1988840"/>
            <a:ext cx="7272808" cy="3248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3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24" y="188640"/>
            <a:ext cx="7200900" cy="864096"/>
          </a:xfrm>
        </p:spPr>
        <p:txBody>
          <a:bodyPr/>
          <a:lstStyle/>
          <a:p>
            <a:pPr algn="ctr"/>
            <a:r>
              <a:rPr lang="en-US" sz="4800" b="1" dirty="0"/>
              <a:t>INTRODUCTION</a:t>
            </a:r>
            <a:endParaRPr lang="en-GB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052736"/>
            <a:ext cx="7488932" cy="2952328"/>
          </a:xfrm>
        </p:spPr>
        <p:txBody>
          <a:bodyPr>
            <a:normAutofit fontScale="70000" lnSpcReduction="20000"/>
          </a:bodyPr>
          <a:lstStyle/>
          <a:p>
            <a:pPr marL="93663" indent="0">
              <a:lnSpc>
                <a:spcPct val="150000"/>
              </a:lnSpc>
              <a:buNone/>
            </a:pPr>
            <a:r>
              <a:rPr lang="en-US" sz="3200" dirty="0"/>
              <a:t>Self esteem </a:t>
            </a:r>
            <a:r>
              <a:rPr lang="en-US" sz="3200" dirty="0" smtClean="0"/>
              <a:t>affects basically every aspects of a person’s life i.e.</a:t>
            </a:r>
          </a:p>
          <a:p>
            <a:pPr marL="712788" indent="-1746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D</a:t>
            </a:r>
            <a:r>
              <a:rPr lang="en-US" sz="3200" dirty="0" smtClean="0"/>
              <a:t>ressing</a:t>
            </a:r>
          </a:p>
          <a:p>
            <a:pPr marL="712788" indent="-1746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A</a:t>
            </a:r>
            <a:r>
              <a:rPr lang="en-US" sz="3200" dirty="0" smtClean="0"/>
              <a:t>ttitude</a:t>
            </a:r>
          </a:p>
          <a:p>
            <a:pPr marL="712788" indent="-1746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 smtClean="0"/>
              <a:t>How we communicate and relate with others</a:t>
            </a:r>
            <a:endParaRPr lang="en-GB" sz="1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662" y="3737620"/>
            <a:ext cx="5943581" cy="312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2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476672"/>
            <a:ext cx="7080281" cy="5367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38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400" dirty="0" smtClean="0"/>
              <a:t>What is Self Esteem?</a:t>
            </a:r>
            <a:endParaRPr lang="en-GB" sz="5400" dirty="0"/>
          </a:p>
        </p:txBody>
      </p:sp>
      <p:sp>
        <p:nvSpPr>
          <p:cNvPr id="5" name="Rectangle 4"/>
          <p:cNvSpPr/>
          <p:nvPr/>
        </p:nvSpPr>
        <p:spPr>
          <a:xfrm>
            <a:off x="822960" y="2276872"/>
            <a:ext cx="382104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 smtClean="0"/>
              <a:t>This is the worth a person places on himself or herself</a:t>
            </a:r>
          </a:p>
          <a:p>
            <a:pPr>
              <a:lnSpc>
                <a:spcPct val="150000"/>
              </a:lnSpc>
            </a:pPr>
            <a:r>
              <a:rPr lang="en-US" sz="2400" b="1" dirty="0"/>
              <a:t/>
            </a:r>
            <a:br>
              <a:rPr lang="en-US" sz="2400" b="1" dirty="0"/>
            </a:br>
            <a:endParaRPr lang="en-GB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125" y="2569884"/>
            <a:ext cx="4333875" cy="347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110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20688"/>
            <a:ext cx="8387916" cy="5591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358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224" y="40466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TYPES OF SELF ESTEEM</a:t>
            </a:r>
            <a:endParaRPr lang="en-GB" sz="5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547664"/>
            <a:ext cx="7200800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739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dirty="0"/>
              <a:t>LOW SELF ESTEEM</a:t>
            </a:r>
            <a:endParaRPr lang="en-GB" sz="4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4294967295"/>
          </p:nvPr>
        </p:nvSpPr>
        <p:spPr>
          <a:xfrm>
            <a:off x="755577" y="2060848"/>
            <a:ext cx="4032448" cy="4392488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3200" dirty="0" smtClean="0"/>
              <a:t>Low self esteem is about being:</a:t>
            </a:r>
            <a:endParaRPr lang="en-US" sz="3200" dirty="0"/>
          </a:p>
          <a:p>
            <a:pPr marL="457200" indent="-282575">
              <a:lnSpc>
                <a:spcPct val="90000"/>
              </a:lnSpc>
              <a:buFontTx/>
              <a:buChar char="-"/>
            </a:pPr>
            <a:r>
              <a:rPr lang="en-GB" sz="2800" dirty="0" smtClean="0"/>
              <a:t>Indecisive</a:t>
            </a:r>
          </a:p>
          <a:p>
            <a:pPr marL="457200" indent="-282575">
              <a:lnSpc>
                <a:spcPct val="90000"/>
              </a:lnSpc>
              <a:buFontTx/>
              <a:buChar char="-"/>
            </a:pPr>
            <a:r>
              <a:rPr lang="en-GB" sz="2800" dirty="0" smtClean="0"/>
              <a:t>Scared of </a:t>
            </a:r>
            <a:r>
              <a:rPr lang="en-GB" sz="2800" dirty="0"/>
              <a:t>failure</a:t>
            </a:r>
          </a:p>
          <a:p>
            <a:pPr marL="457200" indent="-282575">
              <a:lnSpc>
                <a:spcPct val="90000"/>
              </a:lnSpc>
              <a:buFontTx/>
              <a:buChar char="-"/>
            </a:pPr>
            <a:r>
              <a:rPr lang="en-GB" sz="2800" dirty="0" smtClean="0"/>
              <a:t>Always puts others down</a:t>
            </a:r>
          </a:p>
          <a:p>
            <a:pPr marL="457200" indent="-282575">
              <a:lnSpc>
                <a:spcPct val="90000"/>
              </a:lnSpc>
              <a:buFontTx/>
              <a:buChar char="-"/>
            </a:pPr>
            <a:r>
              <a:rPr lang="en-GB" sz="2800" dirty="0" smtClean="0"/>
              <a:t>Unable to say “No”</a:t>
            </a:r>
          </a:p>
          <a:p>
            <a:pPr marL="457200" indent="-282575">
              <a:lnSpc>
                <a:spcPct val="90000"/>
              </a:lnSpc>
              <a:buFontTx/>
              <a:buChar char="-"/>
            </a:pPr>
            <a:r>
              <a:rPr lang="en-GB" sz="2800" smtClean="0"/>
              <a:t>Always blame </a:t>
            </a:r>
            <a:r>
              <a:rPr lang="en-GB" sz="2800" dirty="0" smtClean="0"/>
              <a:t>others</a:t>
            </a:r>
          </a:p>
          <a:p>
            <a:pPr marL="457200" indent="-282575">
              <a:lnSpc>
                <a:spcPct val="90000"/>
              </a:lnSpc>
              <a:buFontTx/>
              <a:buChar char="-"/>
            </a:pPr>
            <a:r>
              <a:rPr lang="en-GB" sz="2800" dirty="0" smtClean="0"/>
              <a:t>Socially awkward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933" y="2062183"/>
            <a:ext cx="4029644" cy="430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824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LOW SELF ESTEEM</a:t>
            </a:r>
            <a:endParaRPr lang="en-GB" sz="4000" dirty="0"/>
          </a:p>
        </p:txBody>
      </p:sp>
      <p:sp>
        <p:nvSpPr>
          <p:cNvPr id="4" name="Text Placeholder 3"/>
          <p:cNvSpPr>
            <a:spLocks noGrp="1"/>
          </p:cNvSpPr>
          <p:nvPr>
            <p:ph idx="1"/>
          </p:nvPr>
        </p:nvSpPr>
        <p:spPr>
          <a:xfrm>
            <a:off x="531913" y="1916832"/>
            <a:ext cx="4392488" cy="4598286"/>
          </a:xfrm>
        </p:spPr>
        <p:txBody>
          <a:bodyPr>
            <a:noAutofit/>
          </a:bodyPr>
          <a:lstStyle/>
          <a:p>
            <a:pPr marL="457200" indent="-282575">
              <a:lnSpc>
                <a:spcPct val="90000"/>
              </a:lnSpc>
              <a:buFontTx/>
              <a:buChar char="-"/>
            </a:pPr>
            <a:r>
              <a:rPr lang="en-GB" sz="3200" dirty="0" smtClean="0"/>
              <a:t>Inability to genuinely accept compliments</a:t>
            </a:r>
          </a:p>
          <a:p>
            <a:pPr marL="457200" indent="-282575">
              <a:lnSpc>
                <a:spcPct val="90000"/>
              </a:lnSpc>
              <a:buFontTx/>
              <a:buChar char="-"/>
            </a:pPr>
            <a:r>
              <a:rPr lang="en-GB" sz="3200" dirty="0" smtClean="0"/>
              <a:t>Always afraid to contribute his/her opinions during conversations</a:t>
            </a:r>
          </a:p>
          <a:p>
            <a:pPr marL="457200" indent="-282575">
              <a:lnSpc>
                <a:spcPct val="90000"/>
              </a:lnSpc>
              <a:buFontTx/>
              <a:buChar char="-"/>
            </a:pPr>
            <a:r>
              <a:rPr lang="en-GB" sz="3200" dirty="0" smtClean="0"/>
              <a:t>Always apologising for everything</a:t>
            </a:r>
            <a:endParaRPr lang="en-GB" sz="3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4401" y="2492896"/>
            <a:ext cx="4200722" cy="2625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64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24" y="260648"/>
            <a:ext cx="7200900" cy="438944"/>
          </a:xfrm>
        </p:spPr>
        <p:txBody>
          <a:bodyPr>
            <a:noAutofit/>
          </a:bodyPr>
          <a:lstStyle/>
          <a:p>
            <a:pPr algn="ctr"/>
            <a:r>
              <a:rPr lang="en-GB" sz="2800" b="1" dirty="0" smtClean="0"/>
              <a:t>Facts about low self-esteem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908720"/>
            <a:ext cx="8208912" cy="2955594"/>
          </a:xfrm>
        </p:spPr>
        <p:txBody>
          <a:bodyPr>
            <a:noAutofit/>
          </a:bodyPr>
          <a:lstStyle/>
          <a:p>
            <a:pPr>
              <a:lnSpc>
                <a:spcPct val="160000"/>
              </a:lnSpc>
            </a:pPr>
            <a:r>
              <a:rPr lang="en-GB" sz="2300" dirty="0"/>
              <a:t>44% of girls and 15% of guys are attempting to lose weight</a:t>
            </a:r>
            <a:r>
              <a:rPr lang="en-GB" sz="2300" dirty="0" smtClean="0"/>
              <a:t>.</a:t>
            </a:r>
          </a:p>
          <a:p>
            <a:pPr>
              <a:lnSpc>
                <a:spcPct val="160000"/>
              </a:lnSpc>
            </a:pPr>
            <a:r>
              <a:rPr lang="en-GB" sz="2300" dirty="0"/>
              <a:t>A Hewlett Packard internal report found that men apply for a job or promotion when they meet only 60% of the qualifications, but women apply only if they meet 100% of them</a:t>
            </a:r>
          </a:p>
          <a:p>
            <a:pPr>
              <a:lnSpc>
                <a:spcPct val="160000"/>
              </a:lnSpc>
            </a:pPr>
            <a:endParaRPr lang="en-GB" dirty="0" smtClean="0"/>
          </a:p>
          <a:p>
            <a:pPr>
              <a:lnSpc>
                <a:spcPct val="160000"/>
              </a:lnSpc>
            </a:pPr>
            <a:endParaRPr lang="en-GB" dirty="0"/>
          </a:p>
          <a:p>
            <a:pPr>
              <a:lnSpc>
                <a:spcPct val="160000"/>
              </a:lnSpc>
            </a:pPr>
            <a:endParaRPr lang="en-GB" dirty="0" smtClean="0"/>
          </a:p>
          <a:p>
            <a:pPr marL="0" indent="0">
              <a:lnSpc>
                <a:spcPct val="100000"/>
              </a:lnSpc>
              <a:buNone/>
            </a:pPr>
            <a:endParaRPr lang="en-GB" sz="1200" dirty="0"/>
          </a:p>
          <a:p>
            <a:pPr marL="0" indent="0">
              <a:lnSpc>
                <a:spcPct val="100000"/>
              </a:lnSpc>
              <a:buNone/>
            </a:pPr>
            <a:r>
              <a:rPr lang="en-GB" sz="1200" dirty="0" smtClean="0"/>
              <a:t>https</a:t>
            </a:r>
            <a:r>
              <a:rPr lang="en-GB" sz="1200" dirty="0"/>
              <a:t>://www.dosomething.org/us/facts/11-facts-about-teens-and-self-esteem</a:t>
            </a:r>
          </a:p>
          <a:p>
            <a:pPr>
              <a:lnSpc>
                <a:spcPct val="160000"/>
              </a:lnSpc>
            </a:pPr>
            <a:endParaRPr lang="en-GB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82" y="3864314"/>
            <a:ext cx="3672408" cy="24482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390" y="3870589"/>
            <a:ext cx="3526063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16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4968552" cy="720080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HIGH SELF ESTEEM</a:t>
            </a:r>
            <a:endParaRPr lang="en-GB" sz="4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idx="1"/>
          </p:nvPr>
        </p:nvSpPr>
        <p:spPr>
          <a:xfrm>
            <a:off x="827584" y="955098"/>
            <a:ext cx="5328592" cy="5692081"/>
          </a:xfrm>
        </p:spPr>
        <p:txBody>
          <a:bodyPr>
            <a:noAutofit/>
          </a:bodyPr>
          <a:lstStyle/>
          <a:p>
            <a:pPr marL="93663" indent="0">
              <a:lnSpc>
                <a:spcPct val="170000"/>
              </a:lnSpc>
              <a:buNone/>
            </a:pPr>
            <a:r>
              <a:rPr lang="en-US" sz="2400" dirty="0" smtClean="0"/>
              <a:t>An individual with high self esteem:</a:t>
            </a:r>
          </a:p>
          <a:p>
            <a:pPr marL="457200" indent="-282575">
              <a:lnSpc>
                <a:spcPct val="170000"/>
              </a:lnSpc>
              <a:buFontTx/>
              <a:buChar char="-"/>
            </a:pPr>
            <a:r>
              <a:rPr lang="en-GB" sz="2400" dirty="0"/>
              <a:t>Has </a:t>
            </a:r>
            <a:r>
              <a:rPr lang="en-GB" sz="2400" dirty="0" smtClean="0"/>
              <a:t>good posture</a:t>
            </a:r>
          </a:p>
          <a:p>
            <a:pPr marL="457200" indent="-282575">
              <a:lnSpc>
                <a:spcPct val="170000"/>
              </a:lnSpc>
              <a:buFontTx/>
              <a:buChar char="-"/>
            </a:pPr>
            <a:r>
              <a:rPr lang="en-GB" sz="2400" dirty="0" smtClean="0"/>
              <a:t>Is confident</a:t>
            </a:r>
          </a:p>
          <a:p>
            <a:pPr marL="457200" indent="-282575">
              <a:lnSpc>
                <a:spcPct val="170000"/>
              </a:lnSpc>
              <a:buFontTx/>
              <a:buChar char="-"/>
            </a:pPr>
            <a:r>
              <a:rPr lang="en-GB" sz="2400" dirty="0" smtClean="0"/>
              <a:t>Will not compare him/herself to others</a:t>
            </a:r>
          </a:p>
          <a:p>
            <a:pPr marL="457200" indent="-282575">
              <a:lnSpc>
                <a:spcPct val="170000"/>
              </a:lnSpc>
              <a:buFontTx/>
              <a:buChar char="-"/>
            </a:pPr>
            <a:r>
              <a:rPr lang="en-GB" sz="2400" dirty="0" smtClean="0"/>
              <a:t>Does not let imperfection ruin his/her day</a:t>
            </a:r>
          </a:p>
          <a:p>
            <a:pPr marL="457200" indent="-282575">
              <a:lnSpc>
                <a:spcPct val="170000"/>
              </a:lnSpc>
              <a:buFontTx/>
              <a:buChar char="-"/>
            </a:pPr>
            <a:r>
              <a:rPr lang="en-GB" sz="2400" dirty="0" smtClean="0"/>
              <a:t>Will not try to please everyone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625"/>
          <a:stretch/>
        </p:blipFill>
        <p:spPr>
          <a:xfrm>
            <a:off x="6516216" y="22960"/>
            <a:ext cx="2538028" cy="380535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7" t="1570" r="1367" b="8269"/>
          <a:stretch/>
        </p:blipFill>
        <p:spPr>
          <a:xfrm>
            <a:off x="6501507" y="4149080"/>
            <a:ext cx="2505079" cy="2483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682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12776"/>
            <a:ext cx="4047356" cy="5328592"/>
          </a:xfrm>
        </p:spPr>
        <p:txBody>
          <a:bodyPr>
            <a:noAutofit/>
          </a:bodyPr>
          <a:lstStyle/>
          <a:p>
            <a:pPr marL="457200" indent="-282575">
              <a:lnSpc>
                <a:spcPct val="120000"/>
              </a:lnSpc>
              <a:buFontTx/>
              <a:buChar char="-"/>
            </a:pPr>
            <a:r>
              <a:rPr lang="en-GB" sz="2400" dirty="0" smtClean="0">
                <a:latin typeface="+mj-lt"/>
              </a:rPr>
              <a:t>Does not fish </a:t>
            </a:r>
            <a:r>
              <a:rPr lang="en-GB" sz="2400" dirty="0">
                <a:latin typeface="+mj-lt"/>
              </a:rPr>
              <a:t>for </a:t>
            </a:r>
            <a:r>
              <a:rPr lang="en-GB" sz="2400" dirty="0" smtClean="0">
                <a:latin typeface="+mj-lt"/>
              </a:rPr>
              <a:t>compliments</a:t>
            </a:r>
          </a:p>
          <a:p>
            <a:pPr marL="457200" indent="-282575">
              <a:lnSpc>
                <a:spcPct val="120000"/>
              </a:lnSpc>
              <a:buFontTx/>
              <a:buChar char="-"/>
            </a:pPr>
            <a:r>
              <a:rPr lang="en-GB" sz="2400" dirty="0" smtClean="0">
                <a:latin typeface="+mj-lt"/>
              </a:rPr>
              <a:t>Is not lazy</a:t>
            </a:r>
          </a:p>
          <a:p>
            <a:pPr marL="174625" indent="0">
              <a:lnSpc>
                <a:spcPct val="120000"/>
              </a:lnSpc>
              <a:buNone/>
            </a:pPr>
            <a:endParaRPr lang="en-GB" sz="2400" dirty="0" smtClean="0">
              <a:latin typeface="+mj-lt"/>
            </a:endParaRPr>
          </a:p>
          <a:p>
            <a:pPr marL="457200" indent="-282575">
              <a:lnSpc>
                <a:spcPct val="120000"/>
              </a:lnSpc>
              <a:buFontTx/>
              <a:buChar char="-"/>
            </a:pPr>
            <a:r>
              <a:rPr lang="en-GB" sz="2400" dirty="0" smtClean="0">
                <a:latin typeface="+mj-lt"/>
              </a:rPr>
              <a:t>Does not shy away from taking risks</a:t>
            </a:r>
          </a:p>
          <a:p>
            <a:pPr marL="457200" indent="-282575">
              <a:lnSpc>
                <a:spcPct val="120000"/>
              </a:lnSpc>
              <a:buFontTx/>
              <a:buChar char="-"/>
            </a:pPr>
            <a:endParaRPr lang="en-GB" sz="2400" dirty="0">
              <a:latin typeface="+mj-lt"/>
            </a:endParaRPr>
          </a:p>
          <a:p>
            <a:pPr marL="457200" indent="-282575">
              <a:lnSpc>
                <a:spcPct val="120000"/>
              </a:lnSpc>
              <a:buFontTx/>
              <a:buChar char="-"/>
            </a:pPr>
            <a:r>
              <a:rPr lang="en-GB" sz="2400" dirty="0" smtClean="0">
                <a:latin typeface="+mj-lt"/>
              </a:rPr>
              <a:t>Has a sense of direction and does not wait to be led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028700" y="286816"/>
            <a:ext cx="7200900" cy="654968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HIGH SELF ESTEEM</a:t>
            </a:r>
            <a:endParaRPr lang="en-GB" sz="4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016" y="5160218"/>
            <a:ext cx="2895600" cy="15811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2448" y="1412776"/>
            <a:ext cx="2418808" cy="161092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009729"/>
            <a:ext cx="2134686" cy="2134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137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726976"/>
          </a:xfrm>
        </p:spPr>
        <p:txBody>
          <a:bodyPr/>
          <a:lstStyle/>
          <a:p>
            <a:pPr algn="ctr"/>
            <a:r>
              <a:rPr lang="en-GB" dirty="0"/>
              <a:t>How is your self esteem?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6525" y="2204864"/>
            <a:ext cx="4839444" cy="3581400"/>
          </a:xfrm>
        </p:spPr>
        <p:txBody>
          <a:bodyPr>
            <a:normAutofit/>
          </a:bodyPr>
          <a:lstStyle/>
          <a:p>
            <a:r>
              <a:rPr lang="en-GB" sz="2800" dirty="0" smtClean="0"/>
              <a:t>Answer yes or no to the following questions</a:t>
            </a:r>
          </a:p>
          <a:p>
            <a:r>
              <a:rPr lang="en-GB" sz="2800" dirty="0" smtClean="0"/>
              <a:t>There are 2 sections with 10 questions </a:t>
            </a:r>
          </a:p>
          <a:p>
            <a:r>
              <a:rPr lang="en-GB" sz="2800" dirty="0" smtClean="0"/>
              <a:t>Keep your answers private to yourself</a:t>
            </a: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348880"/>
            <a:ext cx="2524846" cy="252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32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188640"/>
            <a:ext cx="7200900" cy="510952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/>
              <a:t>1st Section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908720"/>
            <a:ext cx="5631532" cy="5805264"/>
          </a:xfrm>
        </p:spPr>
        <p:txBody>
          <a:bodyPr>
            <a:noAutofit/>
          </a:bodyPr>
          <a:lstStyle/>
          <a:p>
            <a:r>
              <a:rPr lang="en-GB" sz="2200" dirty="0" smtClean="0"/>
              <a:t>Are </a:t>
            </a:r>
            <a:r>
              <a:rPr lang="en-GB" sz="2200" dirty="0"/>
              <a:t>you easily hurt by </a:t>
            </a:r>
            <a:r>
              <a:rPr lang="en-GB" sz="2200" dirty="0" smtClean="0"/>
              <a:t>criticism?</a:t>
            </a:r>
          </a:p>
          <a:p>
            <a:r>
              <a:rPr lang="en-GB" sz="2200" dirty="0" smtClean="0"/>
              <a:t>Are </a:t>
            </a:r>
            <a:r>
              <a:rPr lang="en-GB" sz="2200" dirty="0"/>
              <a:t>you very shy or overly aggressive? </a:t>
            </a:r>
            <a:endParaRPr lang="en-GB" sz="2200" dirty="0" smtClean="0"/>
          </a:p>
          <a:p>
            <a:r>
              <a:rPr lang="en-GB" sz="2200" dirty="0" smtClean="0"/>
              <a:t>Do </a:t>
            </a:r>
            <a:r>
              <a:rPr lang="en-GB" sz="2200" dirty="0"/>
              <a:t>you try to hide your feelings from others? </a:t>
            </a:r>
            <a:endParaRPr lang="en-GB" sz="2200" dirty="0" smtClean="0"/>
          </a:p>
          <a:p>
            <a:r>
              <a:rPr lang="en-GB" sz="2200" dirty="0" smtClean="0"/>
              <a:t>Do </a:t>
            </a:r>
            <a:r>
              <a:rPr lang="en-GB" sz="2200" dirty="0"/>
              <a:t>you try to blame your mistakes on others? </a:t>
            </a:r>
            <a:endParaRPr lang="en-GB" sz="2200" dirty="0" smtClean="0"/>
          </a:p>
          <a:p>
            <a:r>
              <a:rPr lang="en-GB" sz="2200" dirty="0" smtClean="0"/>
              <a:t>Do </a:t>
            </a:r>
            <a:r>
              <a:rPr lang="en-GB" sz="2200" dirty="0"/>
              <a:t>you find excuses for refusing to change </a:t>
            </a:r>
            <a:endParaRPr lang="en-GB" sz="2200" dirty="0" smtClean="0"/>
          </a:p>
          <a:p>
            <a:r>
              <a:rPr lang="en-GB" sz="2200" dirty="0" smtClean="0"/>
              <a:t>Do </a:t>
            </a:r>
            <a:r>
              <a:rPr lang="en-GB" sz="2200" dirty="0"/>
              <a:t>you avoid new </a:t>
            </a:r>
            <a:r>
              <a:rPr lang="en-GB" sz="2200" dirty="0" smtClean="0"/>
              <a:t>experiences?</a:t>
            </a:r>
          </a:p>
          <a:p>
            <a:r>
              <a:rPr lang="en-GB" sz="2200" dirty="0" smtClean="0"/>
              <a:t>Do </a:t>
            </a:r>
            <a:r>
              <a:rPr lang="en-GB" sz="2200" dirty="0"/>
              <a:t>you fear close </a:t>
            </a:r>
            <a:r>
              <a:rPr lang="en-GB" sz="2200" dirty="0" smtClean="0"/>
              <a:t>relationships?</a:t>
            </a:r>
          </a:p>
          <a:p>
            <a:r>
              <a:rPr lang="en-GB" sz="2200" dirty="0" smtClean="0"/>
              <a:t>Do </a:t>
            </a:r>
            <a:r>
              <a:rPr lang="en-GB" sz="2200" dirty="0"/>
              <a:t>you continually wish you could change your physical </a:t>
            </a:r>
            <a:r>
              <a:rPr lang="en-GB" sz="2200" dirty="0" smtClean="0"/>
              <a:t>appearance?</a:t>
            </a:r>
          </a:p>
          <a:p>
            <a:r>
              <a:rPr lang="en-GB" sz="2200" dirty="0" smtClean="0"/>
              <a:t>Are </a:t>
            </a:r>
            <a:r>
              <a:rPr lang="en-GB" sz="2200" dirty="0"/>
              <a:t>you too modest about personal </a:t>
            </a:r>
            <a:r>
              <a:rPr lang="en-GB" sz="2200" dirty="0" smtClean="0"/>
              <a:t>successes?</a:t>
            </a:r>
          </a:p>
          <a:p>
            <a:r>
              <a:rPr lang="en-GB" sz="2200" dirty="0" smtClean="0"/>
              <a:t>Are </a:t>
            </a:r>
            <a:r>
              <a:rPr lang="en-GB" sz="2200" dirty="0"/>
              <a:t>you glad when others fail?</a:t>
            </a:r>
          </a:p>
          <a:p>
            <a:endParaRPr lang="en-GB" sz="2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1484784"/>
            <a:ext cx="2399825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172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028700" y="42047"/>
            <a:ext cx="7200900" cy="510952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 smtClean="0"/>
              <a:t>2nd Section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20809" y="1033539"/>
            <a:ext cx="5775548" cy="579448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100" dirty="0"/>
              <a:t>Do you accept constructive criticism?</a:t>
            </a:r>
            <a:endParaRPr lang="en-GB" sz="2100" dirty="0" smtClean="0"/>
          </a:p>
          <a:p>
            <a:pPr>
              <a:lnSpc>
                <a:spcPct val="100000"/>
              </a:lnSpc>
            </a:pPr>
            <a:r>
              <a:rPr lang="en-GB" sz="2100" dirty="0" smtClean="0"/>
              <a:t>Are </a:t>
            </a:r>
            <a:r>
              <a:rPr lang="en-GB" sz="2100" dirty="0"/>
              <a:t>you at ease meeting new people? </a:t>
            </a:r>
            <a:endParaRPr lang="en-GB" sz="2100" dirty="0" smtClean="0"/>
          </a:p>
          <a:p>
            <a:pPr>
              <a:lnSpc>
                <a:spcPct val="100000"/>
              </a:lnSpc>
            </a:pPr>
            <a:r>
              <a:rPr lang="en-GB" sz="2100" dirty="0" smtClean="0"/>
              <a:t>Are </a:t>
            </a:r>
            <a:r>
              <a:rPr lang="en-GB" sz="2100" dirty="0"/>
              <a:t>you honest and open about your feelings? </a:t>
            </a:r>
            <a:endParaRPr lang="en-GB" sz="2100" dirty="0" smtClean="0"/>
          </a:p>
          <a:p>
            <a:pPr>
              <a:lnSpc>
                <a:spcPct val="100000"/>
              </a:lnSpc>
            </a:pPr>
            <a:r>
              <a:rPr lang="en-GB" sz="2100" dirty="0" smtClean="0"/>
              <a:t>Do </a:t>
            </a:r>
            <a:r>
              <a:rPr lang="en-GB" sz="2100" dirty="0"/>
              <a:t>you value your closest relationships? </a:t>
            </a:r>
            <a:endParaRPr lang="en-GB" sz="2100" dirty="0" smtClean="0"/>
          </a:p>
          <a:p>
            <a:pPr>
              <a:lnSpc>
                <a:spcPct val="100000"/>
              </a:lnSpc>
            </a:pPr>
            <a:r>
              <a:rPr lang="en-GB" sz="2100" dirty="0" smtClean="0"/>
              <a:t>Can </a:t>
            </a:r>
            <a:r>
              <a:rPr lang="en-GB" sz="2100" dirty="0"/>
              <a:t>you laugh at and learn from your mistakes? </a:t>
            </a:r>
            <a:endParaRPr lang="en-GB" sz="2100" dirty="0" smtClean="0"/>
          </a:p>
          <a:p>
            <a:pPr>
              <a:lnSpc>
                <a:spcPct val="100000"/>
              </a:lnSpc>
            </a:pPr>
            <a:r>
              <a:rPr lang="en-GB" sz="2100" dirty="0" smtClean="0"/>
              <a:t>Do </a:t>
            </a:r>
            <a:r>
              <a:rPr lang="en-GB" sz="2100" dirty="0"/>
              <a:t>you notice and accept changes as they </a:t>
            </a:r>
            <a:r>
              <a:rPr lang="en-GB" sz="2100" dirty="0" smtClean="0"/>
              <a:t>happen?</a:t>
            </a:r>
          </a:p>
          <a:p>
            <a:pPr>
              <a:lnSpc>
                <a:spcPct val="100000"/>
              </a:lnSpc>
            </a:pPr>
            <a:r>
              <a:rPr lang="en-GB" sz="2100" dirty="0" smtClean="0"/>
              <a:t>Do </a:t>
            </a:r>
            <a:r>
              <a:rPr lang="en-GB" sz="2100" dirty="0"/>
              <a:t>you look for and tackle new challenges</a:t>
            </a:r>
            <a:r>
              <a:rPr lang="en-GB" sz="2100" dirty="0" smtClean="0"/>
              <a:t>?</a:t>
            </a:r>
          </a:p>
          <a:p>
            <a:pPr>
              <a:lnSpc>
                <a:spcPct val="100000"/>
              </a:lnSpc>
            </a:pPr>
            <a:r>
              <a:rPr lang="en-GB" sz="2100" dirty="0" smtClean="0"/>
              <a:t>Are </a:t>
            </a:r>
            <a:r>
              <a:rPr lang="en-GB" sz="2100" dirty="0"/>
              <a:t>you confident about your physical appearance? </a:t>
            </a:r>
            <a:endParaRPr lang="en-GB" sz="2100" dirty="0" smtClean="0"/>
          </a:p>
          <a:p>
            <a:pPr>
              <a:lnSpc>
                <a:spcPct val="100000"/>
              </a:lnSpc>
            </a:pPr>
            <a:r>
              <a:rPr lang="en-GB" sz="2100" dirty="0" smtClean="0"/>
              <a:t>Do </a:t>
            </a:r>
            <a:r>
              <a:rPr lang="en-GB" sz="2100" dirty="0"/>
              <a:t>you give yourself credit when credit is due? </a:t>
            </a:r>
            <a:endParaRPr lang="en-GB" sz="2100" dirty="0" smtClean="0"/>
          </a:p>
          <a:p>
            <a:pPr>
              <a:lnSpc>
                <a:spcPct val="100000"/>
              </a:lnSpc>
            </a:pPr>
            <a:r>
              <a:rPr lang="en-GB" sz="2100" dirty="0" smtClean="0"/>
              <a:t>Are </a:t>
            </a:r>
            <a:r>
              <a:rPr lang="en-GB" sz="2100" dirty="0"/>
              <a:t>you happy when others succeed?</a:t>
            </a:r>
          </a:p>
          <a:p>
            <a:pPr>
              <a:lnSpc>
                <a:spcPct val="100000"/>
              </a:lnSpc>
            </a:pPr>
            <a:endParaRPr lang="en-GB" sz="21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357" y="1628800"/>
            <a:ext cx="2647643" cy="3892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557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726976"/>
          </a:xfrm>
        </p:spPr>
        <p:txBody>
          <a:bodyPr/>
          <a:lstStyle/>
          <a:p>
            <a:pPr algn="ctr"/>
            <a:r>
              <a:rPr lang="en-GB" b="1" dirty="0"/>
              <a:t>RESULTS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921" y="1700808"/>
            <a:ext cx="7200900" cy="3581400"/>
          </a:xfrm>
        </p:spPr>
        <p:txBody>
          <a:bodyPr>
            <a:normAutofit/>
          </a:bodyPr>
          <a:lstStyle/>
          <a:p>
            <a:r>
              <a:rPr lang="en-GB" sz="2400" dirty="0" smtClean="0"/>
              <a:t>Add </a:t>
            </a:r>
            <a:r>
              <a:rPr lang="en-GB" sz="2400" dirty="0"/>
              <a:t>up the yes and no answers in each </a:t>
            </a:r>
            <a:r>
              <a:rPr lang="en-GB" sz="2400" dirty="0" smtClean="0"/>
              <a:t>section</a:t>
            </a:r>
          </a:p>
          <a:p>
            <a:endParaRPr lang="en-GB" sz="2400" dirty="0"/>
          </a:p>
          <a:p>
            <a:r>
              <a:rPr lang="en-GB" sz="2400" b="1" dirty="0" smtClean="0"/>
              <a:t>1ST </a:t>
            </a:r>
            <a:r>
              <a:rPr lang="en-GB" sz="2400" b="1" dirty="0"/>
              <a:t>SECTION </a:t>
            </a:r>
            <a:r>
              <a:rPr lang="en-GB" sz="2400" dirty="0"/>
              <a:t>– </a:t>
            </a:r>
            <a:r>
              <a:rPr lang="en-GB" sz="2400" dirty="0" smtClean="0"/>
              <a:t>The more Yes answers you have, the LOWER your self esteem </a:t>
            </a:r>
          </a:p>
          <a:p>
            <a:endParaRPr lang="en-GB" sz="2400" dirty="0" smtClean="0"/>
          </a:p>
          <a:p>
            <a:r>
              <a:rPr lang="en-GB" sz="2400" b="1" dirty="0" smtClean="0"/>
              <a:t>2ND </a:t>
            </a:r>
            <a:r>
              <a:rPr lang="en-GB" sz="2400" b="1" dirty="0"/>
              <a:t>SECTION </a:t>
            </a:r>
            <a:r>
              <a:rPr lang="en-GB" sz="2400" dirty="0"/>
              <a:t>– </a:t>
            </a:r>
            <a:r>
              <a:rPr lang="en-GB" sz="2400" dirty="0" smtClean="0"/>
              <a:t>The more yes answers, the HIGHER your self esteem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44322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381" y="-4392"/>
            <a:ext cx="7704856" cy="675456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tx2">
                    <a:lumMod val="50000"/>
                  </a:schemeClr>
                </a:solidFill>
              </a:rPr>
              <a:t>FACTORS THAT CAN AFFECT SELF ESTEEM</a:t>
            </a:r>
            <a:endParaRPr lang="en-GB" sz="32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117898" y="1773318"/>
            <a:ext cx="6336704" cy="37444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sz="2400" dirty="0"/>
              <a:t>Social </a:t>
            </a:r>
            <a:r>
              <a:rPr lang="en-GB" sz="2400" dirty="0" smtClean="0"/>
              <a:t>Media</a:t>
            </a:r>
          </a:p>
          <a:p>
            <a:pPr marL="571500" indent="-571500" algn="l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GB" sz="2400" dirty="0" smtClean="0"/>
          </a:p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en-GB" sz="2400" dirty="0"/>
              <a:t>Unattainable Beauty </a:t>
            </a:r>
            <a:endParaRPr lang="en-GB" sz="2400" dirty="0" smtClean="0"/>
          </a:p>
          <a:p>
            <a:pPr algn="l"/>
            <a:r>
              <a:rPr lang="en-GB" sz="2400" dirty="0"/>
              <a:t> </a:t>
            </a:r>
            <a:r>
              <a:rPr lang="en-GB" sz="2400" dirty="0" smtClean="0"/>
              <a:t>        Standards</a:t>
            </a:r>
          </a:p>
          <a:p>
            <a:pPr algn="l"/>
            <a:endParaRPr lang="en-GB" sz="2400" dirty="0" smtClean="0"/>
          </a:p>
          <a:p>
            <a:pPr marL="571500" indent="-571500" algn="l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sz="2400" dirty="0" smtClean="0"/>
              <a:t>Perfectionism</a:t>
            </a:r>
          </a:p>
          <a:p>
            <a:pPr marL="571500" indent="-571500" algn="l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GB" sz="2400" dirty="0" smtClean="0"/>
          </a:p>
          <a:p>
            <a:pPr marL="571500" indent="-571500" algn="l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sz="2400" dirty="0"/>
              <a:t>People Around </a:t>
            </a:r>
            <a:r>
              <a:rPr lang="en-GB" sz="2400" dirty="0" smtClean="0"/>
              <a:t>You</a:t>
            </a:r>
          </a:p>
          <a:p>
            <a:pPr marL="571500" indent="-571500" algn="l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GB" sz="2400" dirty="0" smtClean="0"/>
          </a:p>
          <a:p>
            <a:pPr marL="571500" indent="-571500" algn="l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sz="2400" dirty="0" smtClean="0"/>
              <a:t>Self-Depreciating Humour</a:t>
            </a:r>
            <a:endParaRPr lang="en-GB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0613" y="1013096"/>
            <a:ext cx="3113582" cy="155679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845637"/>
            <a:ext cx="3260053" cy="19682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15" y="4931471"/>
            <a:ext cx="2247900" cy="172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58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5008" y="29789"/>
            <a:ext cx="8928992" cy="675456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tx2">
                    <a:lumMod val="50000"/>
                  </a:schemeClr>
                </a:solidFill>
              </a:rPr>
              <a:t>FACTORS THAT CAN AFFECT SELF ESTEEM</a:t>
            </a:r>
            <a:endParaRPr lang="en-GB" sz="32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884013" y="2345356"/>
            <a:ext cx="1800200" cy="5193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What you hear regularly</a:t>
            </a:r>
            <a:endParaRPr lang="en-GB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124744"/>
            <a:ext cx="1224136" cy="1224136"/>
          </a:xfrm>
          <a:prstGeom prst="rect">
            <a:avLst/>
          </a:prstGeom>
        </p:spPr>
      </p:pic>
      <p:pic>
        <p:nvPicPr>
          <p:cNvPr id="5" name="Content Placeholder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944" y="896595"/>
            <a:ext cx="1783967" cy="1783967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843808" y="2468952"/>
            <a:ext cx="2052240" cy="4930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Role 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models</a:t>
            </a:r>
            <a:endParaRPr lang="en-GB" sz="1800" dirty="0"/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1045" y="1226998"/>
            <a:ext cx="2220580" cy="1481543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5318216" y="2537401"/>
            <a:ext cx="2943202" cy="49991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cap="none" dirty="0" smtClean="0">
                <a:solidFill>
                  <a:schemeClr val="tx2">
                    <a:lumMod val="75000"/>
                  </a:schemeClr>
                </a:solidFill>
              </a:rPr>
              <a:t>Physical appearance</a:t>
            </a:r>
            <a:endParaRPr lang="en-GB" sz="4400" cap="none" dirty="0"/>
          </a:p>
        </p:txBody>
      </p:sp>
      <p:pic>
        <p:nvPicPr>
          <p:cNvPr id="9" name="Content Placeholder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2" y="3469725"/>
            <a:ext cx="3052508" cy="2289381"/>
          </a:xfrm>
          <a:prstGeom prst="rect">
            <a:avLst/>
          </a:prstGeom>
        </p:spPr>
      </p:pic>
      <p:pic>
        <p:nvPicPr>
          <p:cNvPr id="10" name="Content Placeholder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578360"/>
            <a:ext cx="3431633" cy="1765153"/>
          </a:xfrm>
          <a:prstGeom prst="rect">
            <a:avLst/>
          </a:prstGeom>
        </p:spPr>
      </p:pic>
      <p:sp>
        <p:nvSpPr>
          <p:cNvPr id="11" name="Text Placeholder 2"/>
          <p:cNvSpPr txBox="1">
            <a:spLocks/>
          </p:cNvSpPr>
          <p:nvPr/>
        </p:nvSpPr>
        <p:spPr>
          <a:xfrm>
            <a:off x="1691680" y="5837036"/>
            <a:ext cx="1526316" cy="4298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Font typeface="Franklin Gothic Book" panose="020B0503020102020204" pitchFamily="34" charset="0"/>
              <a:buNone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5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35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2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2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2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2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2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2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Peers</a:t>
            </a:r>
          </a:p>
          <a:p>
            <a:pPr>
              <a:lnSpc>
                <a:spcPct val="80000"/>
              </a:lnSpc>
            </a:pPr>
            <a:endParaRPr lang="en-US" sz="2400" dirty="0" smtClean="0"/>
          </a:p>
          <a:p>
            <a:endParaRPr lang="en-GB" sz="2400" dirty="0"/>
          </a:p>
        </p:txBody>
      </p:sp>
      <p:sp>
        <p:nvSpPr>
          <p:cNvPr id="12" name="Text Placeholder 4"/>
          <p:cNvSpPr txBox="1">
            <a:spLocks/>
          </p:cNvSpPr>
          <p:nvPr/>
        </p:nvSpPr>
        <p:spPr>
          <a:xfrm>
            <a:off x="4521696" y="5398825"/>
            <a:ext cx="3469428" cy="349413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84048" indent="-384048" algn="l" defTabSz="6858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Exposure and environment</a:t>
            </a:r>
          </a:p>
        </p:txBody>
      </p:sp>
    </p:spTree>
    <p:extLst>
      <p:ext uri="{BB962C8B-B14F-4D97-AF65-F5344CB8AC3E}">
        <p14:creationId xmlns:p14="http://schemas.microsoft.com/office/powerpoint/2010/main" val="17630960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39952" y="4869160"/>
            <a:ext cx="5004048" cy="1872208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/>
              <a:t>BUILDING YOUR SELF ESTEEM</a:t>
            </a:r>
            <a:endParaRPr lang="en-GB" sz="48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87" t="12987" r="15738"/>
          <a:stretch/>
        </p:blipFill>
        <p:spPr>
          <a:xfrm>
            <a:off x="1691680" y="188640"/>
            <a:ext cx="5865180" cy="480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18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579296" cy="1368152"/>
          </a:xfrm>
        </p:spPr>
        <p:txBody>
          <a:bodyPr>
            <a:noAutofit/>
          </a:bodyPr>
          <a:lstStyle/>
          <a:p>
            <a:pPr algn="ctr"/>
            <a:r>
              <a:rPr lang="en-US" sz="4400" b="1" dirty="0"/>
              <a:t>WAYS OF BUILDING UP SELF ESTEEM</a:t>
            </a:r>
            <a:endParaRPr lang="en-GB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628800"/>
            <a:ext cx="4032448" cy="4824536"/>
          </a:xfrm>
        </p:spPr>
        <p:txBody>
          <a:bodyPr>
            <a:noAutofit/>
          </a:bodyPr>
          <a:lstStyle/>
          <a:p>
            <a:pPr marL="550863" indent="-457200">
              <a:buFont typeface="Wingdings" panose="05000000000000000000" pitchFamily="2" charset="2"/>
              <a:buChar char="§"/>
            </a:pPr>
            <a:r>
              <a:rPr lang="en-US" sz="2400" dirty="0" smtClean="0"/>
              <a:t>Smile more</a:t>
            </a:r>
          </a:p>
          <a:p>
            <a:pPr marL="550863" indent="-457200">
              <a:buFont typeface="Wingdings" panose="05000000000000000000" pitchFamily="2" charset="2"/>
              <a:buChar char="§"/>
            </a:pPr>
            <a:r>
              <a:rPr lang="en-US" sz="2400" dirty="0" smtClean="0"/>
              <a:t>Be grateful</a:t>
            </a:r>
          </a:p>
          <a:p>
            <a:pPr marL="550863" indent="-457200">
              <a:buFont typeface="Wingdings" panose="05000000000000000000" pitchFamily="2" charset="2"/>
              <a:buChar char="§"/>
            </a:pPr>
            <a:r>
              <a:rPr lang="en-GB" sz="2400" dirty="0"/>
              <a:t>Give yourself credit for the small things, they add </a:t>
            </a:r>
            <a:r>
              <a:rPr lang="en-GB" sz="2400" dirty="0" smtClean="0"/>
              <a:t>up</a:t>
            </a:r>
          </a:p>
          <a:p>
            <a:pPr marL="550863" indent="-457200">
              <a:buFont typeface="Wingdings" panose="05000000000000000000" pitchFamily="2" charset="2"/>
              <a:buChar char="§"/>
            </a:pPr>
            <a:r>
              <a:rPr lang="en-GB" sz="2400" dirty="0" smtClean="0"/>
              <a:t>Talk to yourself differently and positively</a:t>
            </a:r>
          </a:p>
          <a:p>
            <a:pPr marL="550863" indent="-457200">
              <a:buFont typeface="Wingdings" panose="05000000000000000000" pitchFamily="2" charset="2"/>
              <a:buChar char="§"/>
            </a:pPr>
            <a:r>
              <a:rPr lang="en-GB" sz="2400" dirty="0"/>
              <a:t>Find a support system</a:t>
            </a:r>
          </a:p>
          <a:p>
            <a:pPr marL="550863" indent="-457200">
              <a:buFont typeface="Wingdings" panose="05000000000000000000" pitchFamily="2" charset="2"/>
              <a:buChar char="§"/>
            </a:pPr>
            <a:r>
              <a:rPr lang="en-GB" sz="2400" dirty="0"/>
              <a:t>Utilize self-care</a:t>
            </a:r>
          </a:p>
          <a:p>
            <a:pPr marL="550863" indent="-457200">
              <a:buFont typeface="Wingdings" panose="05000000000000000000" pitchFamily="2" charset="2"/>
              <a:buChar char="§"/>
            </a:pPr>
            <a:r>
              <a:rPr lang="en-US" sz="2400" dirty="0" smtClean="0"/>
              <a:t>Be </a:t>
            </a:r>
            <a:r>
              <a:rPr lang="en-US" sz="2400" dirty="0"/>
              <a:t>a good listener </a:t>
            </a:r>
          </a:p>
          <a:p>
            <a:pPr marL="550863" indent="-457200">
              <a:buFont typeface="Wingdings" panose="05000000000000000000" pitchFamily="2" charset="2"/>
              <a:buChar char="§"/>
            </a:pPr>
            <a:r>
              <a:rPr lang="en-US" sz="2400" dirty="0"/>
              <a:t>Upgrade your </a:t>
            </a:r>
            <a:r>
              <a:rPr lang="en-US" sz="2400" dirty="0" smtClean="0"/>
              <a:t>skills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00" b="21650"/>
          <a:stretch/>
        </p:blipFill>
        <p:spPr>
          <a:xfrm>
            <a:off x="6042822" y="1121363"/>
            <a:ext cx="2946487" cy="291501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4183823"/>
            <a:ext cx="2145432" cy="267508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9265" y="1464008"/>
            <a:ext cx="1114863" cy="1114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56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116631"/>
            <a:ext cx="4968552" cy="6153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770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200900" cy="792088"/>
          </a:xfrm>
        </p:spPr>
        <p:txBody>
          <a:bodyPr/>
          <a:lstStyle/>
          <a:p>
            <a:pPr algn="ctr"/>
            <a:r>
              <a:rPr lang="en-GB" dirty="0"/>
              <a:t>QUOTES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340768"/>
            <a:ext cx="8460432" cy="504056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2800" b="0" i="0" dirty="0">
                <a:solidFill>
                  <a:srgbClr val="181818"/>
                </a:solidFill>
                <a:effectLst/>
              </a:rPr>
              <a:t>“Wanting to be someone else is a waste of the person you are.” </a:t>
            </a:r>
            <a:r>
              <a:rPr lang="en-GB" sz="2800" b="1" i="0" u="none" strike="noStrike" dirty="0" smtClean="0">
                <a:solidFill>
                  <a:srgbClr val="333333"/>
                </a:solidFill>
                <a:effectLst/>
              </a:rPr>
              <a:t>Marilyn Monroe </a:t>
            </a:r>
            <a:r>
              <a:rPr lang="en-GB" sz="2800" b="0" i="0" dirty="0" smtClean="0">
                <a:solidFill>
                  <a:srgbClr val="181818"/>
                </a:solidFill>
                <a:effectLst/>
              </a:rPr>
              <a:t>“</a:t>
            </a:r>
          </a:p>
          <a:p>
            <a:pPr>
              <a:lnSpc>
                <a:spcPct val="150000"/>
              </a:lnSpc>
            </a:pPr>
            <a:r>
              <a:rPr lang="en-GB" sz="2800" b="0" i="0" dirty="0" smtClean="0">
                <a:solidFill>
                  <a:srgbClr val="181818"/>
                </a:solidFill>
                <a:effectLst/>
              </a:rPr>
              <a:t>The </a:t>
            </a:r>
            <a:r>
              <a:rPr lang="en-GB" sz="2800" b="0" i="0" dirty="0">
                <a:solidFill>
                  <a:srgbClr val="181818"/>
                </a:solidFill>
                <a:effectLst/>
              </a:rPr>
              <a:t>man who does not value himself, cannot value anything or anyone.” </a:t>
            </a:r>
            <a:r>
              <a:rPr lang="en-GB" sz="2800" b="1" i="0" u="none" strike="noStrike" dirty="0" smtClean="0">
                <a:solidFill>
                  <a:srgbClr val="333333"/>
                </a:solidFill>
                <a:effectLst/>
              </a:rPr>
              <a:t>Ayn </a:t>
            </a:r>
            <a:r>
              <a:rPr lang="en-GB" sz="2800" b="1" i="0" u="none" strike="noStrike" dirty="0">
                <a:solidFill>
                  <a:srgbClr val="333333"/>
                </a:solidFill>
                <a:effectLst/>
              </a:rPr>
              <a:t>Rand</a:t>
            </a:r>
            <a:endParaRPr lang="en-GB" sz="2800" u="none" strike="noStrike" dirty="0">
              <a:solidFill>
                <a:srgbClr val="181818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2800" b="0" i="0" dirty="0" smtClean="0">
                <a:solidFill>
                  <a:srgbClr val="181818"/>
                </a:solidFill>
                <a:effectLst/>
              </a:rPr>
              <a:t>“I can’t give you a sure-fire formula for success, but I can give you a formula for failure: try to please everybody all the time.”</a:t>
            </a:r>
            <a:r>
              <a:rPr lang="en-GB" sz="2800" b="0" i="0" dirty="0">
                <a:solidFill>
                  <a:srgbClr val="181818"/>
                </a:solidFill>
                <a:effectLst/>
              </a:rPr>
              <a:t> </a:t>
            </a:r>
            <a:r>
              <a:rPr lang="en-GB" sz="2800" b="1" i="0" u="none" strike="noStrike" dirty="0" smtClean="0">
                <a:solidFill>
                  <a:srgbClr val="333333"/>
                </a:solidFill>
                <a:effectLst/>
              </a:rPr>
              <a:t>Herbert Bayard Swope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83984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/>
              <a:t>CONCLUSION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2060848"/>
            <a:ext cx="7863840" cy="3877891"/>
          </a:xfrm>
        </p:spPr>
        <p:txBody>
          <a:bodyPr>
            <a:noAutofit/>
          </a:bodyPr>
          <a:lstStyle/>
          <a:p>
            <a:pPr marL="363538" indent="-269875">
              <a:buFont typeface="Arial" panose="020B0604020202020204" pitchFamily="34" charset="0"/>
              <a:buChar char="•"/>
            </a:pPr>
            <a:r>
              <a:rPr lang="en-US" sz="3200" dirty="0"/>
              <a:t>What you hear regularly,  role models and environment can affect your self esteem  but you determine what you </a:t>
            </a:r>
            <a:r>
              <a:rPr lang="en-US" sz="3200" dirty="0" smtClean="0"/>
              <a:t>want</a:t>
            </a:r>
          </a:p>
          <a:p>
            <a:pPr marL="93663" indent="0">
              <a:buNone/>
            </a:pPr>
            <a:endParaRPr lang="en-US" sz="3200" dirty="0"/>
          </a:p>
          <a:p>
            <a:pPr marL="363538" indent="-269875">
              <a:buFont typeface="Arial" panose="020B0604020202020204" pitchFamily="34" charset="0"/>
              <a:buChar char="•"/>
            </a:pPr>
            <a:r>
              <a:rPr lang="en-US" sz="3200" dirty="0"/>
              <a:t>Paradigm shift can turn your life around</a:t>
            </a:r>
          </a:p>
          <a:p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743353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58713"/>
            <a:ext cx="6984776" cy="6693607"/>
          </a:xfrm>
        </p:spPr>
      </p:pic>
    </p:spTree>
    <p:extLst>
      <p:ext uri="{BB962C8B-B14F-4D97-AF65-F5344CB8AC3E}">
        <p14:creationId xmlns:p14="http://schemas.microsoft.com/office/powerpoint/2010/main" val="4080558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3340</TotalTime>
  <Words>722</Words>
  <Application>Microsoft Office PowerPoint</Application>
  <PresentationFormat>On-screen Show (4:3)</PresentationFormat>
  <Paragraphs>146</Paragraphs>
  <Slides>23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Franklin Gothic Book</vt:lpstr>
      <vt:lpstr>Wingdings</vt:lpstr>
      <vt:lpstr>Crop</vt:lpstr>
      <vt:lpstr>PowerPoint Presentation</vt:lpstr>
      <vt:lpstr>INTRODUCTION</vt:lpstr>
      <vt:lpstr>PowerPoint Presentation</vt:lpstr>
      <vt:lpstr>What is Self Esteem?</vt:lpstr>
      <vt:lpstr>PowerPoint Presentation</vt:lpstr>
      <vt:lpstr>TYPES OF SELF ESTEEM</vt:lpstr>
      <vt:lpstr>LOW SELF ESTEEM</vt:lpstr>
      <vt:lpstr>LOW SELF ESTEEM</vt:lpstr>
      <vt:lpstr>Facts about low self-esteem</vt:lpstr>
      <vt:lpstr>HIGH SELF ESTEEM</vt:lpstr>
      <vt:lpstr>HIGH SELF ESTEEM</vt:lpstr>
      <vt:lpstr>How is your self esteem?</vt:lpstr>
      <vt:lpstr>1st Section</vt:lpstr>
      <vt:lpstr>2nd Section</vt:lpstr>
      <vt:lpstr>RESULTS</vt:lpstr>
      <vt:lpstr>FACTORS THAT CAN AFFECT SELF ESTEEM</vt:lpstr>
      <vt:lpstr>FACTORS THAT CAN AFFECT SELF ESTEEM</vt:lpstr>
      <vt:lpstr>PowerPoint Presentation</vt:lpstr>
      <vt:lpstr>WAYS OF BUILDING UP SELF ESTEEM</vt:lpstr>
      <vt:lpstr>PowerPoint Presentation</vt:lpstr>
      <vt:lpstr>QUOTES</vt:lpstr>
      <vt:lpstr>CONCLUSION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Seyi</dc:creator>
  <cp:lastModifiedBy>OLAYINKA</cp:lastModifiedBy>
  <cp:revision>110</cp:revision>
  <cp:lastPrinted>2019-03-04T07:10:38Z</cp:lastPrinted>
  <dcterms:created xsi:type="dcterms:W3CDTF">2014-05-28T18:43:51Z</dcterms:created>
  <dcterms:modified xsi:type="dcterms:W3CDTF">2019-07-08T07:32:09Z</dcterms:modified>
</cp:coreProperties>
</file>